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4" ContentType="video/unknown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0" r:id="rId1"/>
    <p:sldMasterId id="2147483694" r:id="rId2"/>
  </p:sldMasterIdLst>
  <p:notesMasterIdLst>
    <p:notesMasterId r:id="rId35"/>
  </p:notesMasterIdLst>
  <p:handoutMasterIdLst>
    <p:handoutMasterId r:id="rId36"/>
  </p:handoutMasterIdLst>
  <p:sldIdLst>
    <p:sldId id="256" r:id="rId3"/>
    <p:sldId id="294" r:id="rId4"/>
    <p:sldId id="299" r:id="rId5"/>
    <p:sldId id="300" r:id="rId6"/>
    <p:sldId id="301" r:id="rId7"/>
    <p:sldId id="302" r:id="rId8"/>
    <p:sldId id="303" r:id="rId9"/>
    <p:sldId id="295" r:id="rId10"/>
    <p:sldId id="277" r:id="rId11"/>
    <p:sldId id="306" r:id="rId12"/>
    <p:sldId id="307" r:id="rId13"/>
    <p:sldId id="304" r:id="rId14"/>
    <p:sldId id="305" r:id="rId15"/>
    <p:sldId id="308" r:id="rId16"/>
    <p:sldId id="298" r:id="rId17"/>
    <p:sldId id="296" r:id="rId18"/>
    <p:sldId id="309" r:id="rId19"/>
    <p:sldId id="310" r:id="rId20"/>
    <p:sldId id="293" r:id="rId21"/>
    <p:sldId id="286" r:id="rId22"/>
    <p:sldId id="289" r:id="rId23"/>
    <p:sldId id="297" r:id="rId24"/>
    <p:sldId id="314" r:id="rId25"/>
    <p:sldId id="312" r:id="rId26"/>
    <p:sldId id="311" r:id="rId27"/>
    <p:sldId id="313" r:id="rId28"/>
    <p:sldId id="290" r:id="rId29"/>
    <p:sldId id="292" r:id="rId30"/>
    <p:sldId id="285" r:id="rId31"/>
    <p:sldId id="287" r:id="rId32"/>
    <p:sldId id="288" r:id="rId33"/>
    <p:sldId id="291" r:id="rId3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5" autoAdjust="0"/>
    <p:restoredTop sz="94689" autoAdjust="0"/>
  </p:normalViewPr>
  <p:slideViewPr>
    <p:cSldViewPr snapToGrid="0" snapToObjects="1">
      <p:cViewPr varScale="1">
        <p:scale>
          <a:sx n="99" d="100"/>
          <a:sy n="99" d="100"/>
        </p:scale>
        <p:origin x="-71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C3557-0921-7F44-9C2C-6E28A2501D16}" type="datetimeFigureOut">
              <a:rPr lang="en-US" smtClean="0"/>
              <a:t>3/1/17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9EA12-34A4-914C-AF75-A7D8D955B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027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8614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FIRST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5734" y="629721"/>
            <a:ext cx="8958887" cy="593935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163063" y="0"/>
            <a:ext cx="7312349" cy="489838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27432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2817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FIRST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163063" y="0"/>
            <a:ext cx="7312349" cy="489838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27432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328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735" y="617987"/>
            <a:ext cx="4523880" cy="593935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4629615" y="617987"/>
            <a:ext cx="4383793" cy="593935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3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735" y="3471887"/>
            <a:ext cx="8958890" cy="308545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5736" y="628650"/>
            <a:ext cx="8958890" cy="2843238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13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3093" y="1347562"/>
            <a:ext cx="8851392" cy="1005840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27432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6" name="Text Placeholder 4"/>
          <p:cNvSpPr>
            <a:spLocks noGrp="1"/>
          </p:cNvSpPr>
          <p:nvPr>
            <p:ph idx="1"/>
          </p:nvPr>
        </p:nvSpPr>
        <p:spPr>
          <a:xfrm>
            <a:off x="183306" y="2405778"/>
            <a:ext cx="8503494" cy="3772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86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63063" y="0"/>
            <a:ext cx="7312349" cy="489838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27432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734" y="629721"/>
            <a:ext cx="8958887" cy="5939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0" y="6695604"/>
            <a:ext cx="8644679" cy="172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kern="1200">
              <a:solidFill>
                <a:prstClr val="white"/>
              </a:solidFill>
              <a:latin typeface="Times New Roman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353477" y="6591910"/>
            <a:ext cx="646693" cy="30777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algn="r" hangingPunct="1"/>
            <a:fld id="{6B30A456-4635-334D-A415-3BCE94D01BB8}" type="slidenum">
              <a:rPr lang="en-US" sz="1400" kern="1200">
                <a:solidFill>
                  <a:prstClr val="black">
                    <a:lumMod val="65000"/>
                    <a:lumOff val="35000"/>
                  </a:prstClr>
                </a:solidFill>
                <a:latin typeface="Times New Roman"/>
                <a:ea typeface="+mn-ea"/>
                <a:cs typeface="+mn-cs"/>
              </a:rPr>
              <a:pPr algn="r" hangingPunct="1"/>
              <a:t>‹#›</a:t>
            </a:fld>
            <a:endParaRPr lang="en-US" sz="1400" kern="1200" dirty="0">
              <a:solidFill>
                <a:prstClr val="black">
                  <a:lumMod val="65000"/>
                  <a:lumOff val="35000"/>
                </a:prstClr>
              </a:solidFill>
              <a:latin typeface="Times New Roman"/>
              <a:ea typeface="+mn-ea"/>
              <a:cs typeface="+mn-cs"/>
            </a:endParaRPr>
          </a:p>
        </p:txBody>
      </p:sp>
      <p:pic>
        <p:nvPicPr>
          <p:cNvPr id="7" name="Picture 6" descr="icon_wfirst_logo.png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1604"/>
          <a:stretch/>
        </p:blipFill>
        <p:spPr>
          <a:xfrm>
            <a:off x="10409" y="0"/>
            <a:ext cx="1152654" cy="542746"/>
          </a:xfrm>
          <a:prstGeom prst="rect">
            <a:avLst/>
          </a:prstGeom>
        </p:spPr>
      </p:pic>
      <p:pic>
        <p:nvPicPr>
          <p:cNvPr id="10" name="Picture 9" descr="256357main_Symbols1-xltn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986" y="19390"/>
            <a:ext cx="643014" cy="48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7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93" r:id="rId2"/>
    <p:sldLayoutId id="2147483665" r:id="rId3"/>
    <p:sldLayoutId id="2147483667" r:id="rId4"/>
  </p:sldLayoutIdLst>
  <p:hf sldNum="0" hdr="0" ftr="0" dt="0"/>
  <p:txStyles>
    <p:titleStyle>
      <a:lvl1pPr marL="0" indent="0" algn="l" defTabSz="914400" rtl="0" eaLnBrk="1" latinLnBrk="0" hangingPunct="1">
        <a:spcBef>
          <a:spcPct val="0"/>
        </a:spcBef>
        <a:buNone/>
        <a:defRPr sz="2800" b="0" i="0" kern="1200">
          <a:solidFill>
            <a:schemeClr val="bg1"/>
          </a:solidFill>
          <a:latin typeface="Times New Roman"/>
          <a:ea typeface="小塚明朝 Pro H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500"/>
        </a:spcBef>
        <a:spcAft>
          <a:spcPts val="0"/>
        </a:spcAft>
        <a:buClr>
          <a:srgbClr val="800000"/>
        </a:buClr>
        <a:buSzPct val="80000"/>
        <a:buFont typeface="Wingdings 2" pitchFamily="18" charset="2"/>
        <a:buChar char=""/>
        <a:tabLst>
          <a:tab pos="398463" algn="l"/>
        </a:tabLst>
        <a:defRPr sz="28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1pPr>
      <a:lvl2pPr marL="692150" indent="-407988" algn="l" defTabSz="914400" rtl="0" eaLnBrk="1" latinLnBrk="0" hangingPunct="1">
        <a:spcBef>
          <a:spcPts val="500"/>
        </a:spcBef>
        <a:buClr>
          <a:schemeClr val="accent1">
            <a:lumMod val="50000"/>
          </a:schemeClr>
        </a:buClr>
        <a:buSzPct val="80000"/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2pPr>
      <a:lvl3pPr marL="914400" indent="-384175" algn="l" defTabSz="914400" rtl="0" eaLnBrk="1" latinLnBrk="0" hangingPunct="1">
        <a:spcBef>
          <a:spcPts val="500"/>
        </a:spcBef>
        <a:buClr>
          <a:srgbClr val="800000"/>
        </a:buClr>
        <a:buSzPct val="80000"/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3pPr>
      <a:lvl4pPr marL="1139825" indent="-363538" algn="l" defTabSz="914400" rtl="0" eaLnBrk="1" latinLnBrk="0" hangingPunct="1">
        <a:spcBef>
          <a:spcPts val="500"/>
        </a:spcBef>
        <a:buClr>
          <a:schemeClr val="accent1">
            <a:lumMod val="50000"/>
          </a:schemeClr>
        </a:buClr>
        <a:buSzPct val="80000"/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4pPr>
      <a:lvl5pPr marL="1423988" indent="-392113" algn="l" defTabSz="914400" rtl="0" eaLnBrk="1" latinLnBrk="0" hangingPunct="1">
        <a:spcBef>
          <a:spcPts val="500"/>
        </a:spcBef>
        <a:buClr>
          <a:srgbClr val="800000"/>
        </a:buClr>
        <a:buSzPct val="80000"/>
        <a:buFont typeface="Wingdings 2" pitchFamily="18" charset="2"/>
        <a:buChar char=""/>
        <a:defRPr sz="24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93" y="1347562"/>
            <a:ext cx="8851392" cy="1005840"/>
          </a:xfrm>
          <a:prstGeom prst="rect">
            <a:avLst/>
          </a:prstGeom>
          <a:solidFill>
            <a:schemeClr val="tx2"/>
          </a:solidFill>
        </p:spPr>
        <p:txBody>
          <a:bodyPr vert="horz" lIns="91440" tIns="45720" rIns="27432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0" y="6695604"/>
            <a:ext cx="8644679" cy="1726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kern="1200">
              <a:solidFill>
                <a:prstClr val="white"/>
              </a:solidFill>
              <a:latin typeface="Times New Roman"/>
            </a:endParaRPr>
          </a:p>
        </p:txBody>
      </p:sp>
      <p:pic>
        <p:nvPicPr>
          <p:cNvPr id="7" name="Picture 6" descr="icon_wfirst_logo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4" b="1604"/>
          <a:stretch/>
        </p:blipFill>
        <p:spPr>
          <a:xfrm>
            <a:off x="10409" y="-1"/>
            <a:ext cx="2778454" cy="1308281"/>
          </a:xfrm>
          <a:prstGeom prst="rect">
            <a:avLst/>
          </a:prstGeom>
        </p:spPr>
      </p:pic>
      <p:pic>
        <p:nvPicPr>
          <p:cNvPr id="10" name="Picture 9" descr="256357main_Symbols1-xltn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534" y="19390"/>
            <a:ext cx="1713466" cy="128889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83306" y="2405778"/>
            <a:ext cx="8503494" cy="3772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1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hf sldNum="0" hdr="0" ftr="0" dt="0"/>
  <p:txStyles>
    <p:titleStyle>
      <a:lvl1pPr marL="0" indent="0" algn="l" defTabSz="914400" rtl="0" eaLnBrk="1" latinLnBrk="0" hangingPunct="1">
        <a:spcBef>
          <a:spcPct val="0"/>
        </a:spcBef>
        <a:buNone/>
        <a:defRPr sz="3600" b="0" i="0" kern="1200">
          <a:solidFill>
            <a:schemeClr val="bg1"/>
          </a:solidFill>
          <a:latin typeface="Times New Roman"/>
          <a:ea typeface="小塚明朝 Pro H"/>
          <a:cs typeface="+mj-cs"/>
        </a:defRPr>
      </a:lvl1pPr>
    </p:titleStyle>
    <p:bodyStyle>
      <a:lvl1pPr marL="0" indent="0" algn="l" defTabSz="914400" rtl="0" eaLnBrk="1" latinLnBrk="0" hangingPunct="1">
        <a:spcBef>
          <a:spcPts val="500"/>
        </a:spcBef>
        <a:buClr>
          <a:srgbClr val="800000"/>
        </a:buClr>
        <a:buSzPct val="80000"/>
        <a:buFontTx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1pPr>
      <a:lvl2pPr marL="0" indent="0" algn="l" defTabSz="914400" rtl="0" eaLnBrk="1" latinLnBrk="0" hangingPunct="1">
        <a:spcBef>
          <a:spcPts val="500"/>
        </a:spcBef>
        <a:buClr>
          <a:schemeClr val="accent1">
            <a:lumMod val="50000"/>
          </a:schemeClr>
        </a:buClr>
        <a:buSzPct val="80000"/>
        <a:buFontTx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2pPr>
      <a:lvl3pPr marL="0" indent="0" algn="l" defTabSz="914400" rtl="0" eaLnBrk="1" latinLnBrk="0" hangingPunct="1">
        <a:spcBef>
          <a:spcPts val="500"/>
        </a:spcBef>
        <a:buClr>
          <a:srgbClr val="800000"/>
        </a:buClr>
        <a:buSzPct val="80000"/>
        <a:buFontTx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3pPr>
      <a:lvl4pPr marL="0" indent="0" algn="l" defTabSz="914400" rtl="0" eaLnBrk="1" latinLnBrk="0" hangingPunct="1">
        <a:spcBef>
          <a:spcPts val="500"/>
        </a:spcBef>
        <a:buClr>
          <a:schemeClr val="accent1">
            <a:lumMod val="50000"/>
          </a:schemeClr>
        </a:buClr>
        <a:buSzPct val="80000"/>
        <a:buFontTx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4pPr>
      <a:lvl5pPr marL="0" indent="0" algn="l" defTabSz="914400" rtl="0" eaLnBrk="1" latinLnBrk="0" hangingPunct="1">
        <a:spcBef>
          <a:spcPts val="500"/>
        </a:spcBef>
        <a:buClr>
          <a:srgbClr val="800000"/>
        </a:buClr>
        <a:buSzPct val="80000"/>
        <a:buFontTx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Times New Roman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5.jpe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3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>
          <a:xfrm>
            <a:off x="120065" y="2733549"/>
            <a:ext cx="8851392" cy="1251011"/>
          </a:xfrm>
          <a:prstGeom prst="rect">
            <a:avLst/>
          </a:prstGeom>
        </p:spPr>
        <p:txBody>
          <a:bodyPr/>
          <a:lstStyle/>
          <a:p>
            <a:pPr algn="ctr" defTabSz="347472">
              <a:defRPr sz="2964"/>
            </a:pPr>
            <a:r>
              <a:rPr lang="en-US" dirty="0" smtClean="0"/>
              <a:t>Simulating </a:t>
            </a:r>
            <a:r>
              <a:rPr lang="en-US" dirty="0" err="1" smtClean="0"/>
              <a:t>exoplanet</a:t>
            </a:r>
            <a:r>
              <a:rPr lang="en-US" dirty="0" smtClean="0"/>
              <a:t> direct imaging:</a:t>
            </a:r>
            <a:br>
              <a:rPr lang="en-US" dirty="0" smtClean="0"/>
            </a:br>
            <a:r>
              <a:rPr lang="en-US" dirty="0" smtClean="0"/>
              <a:t>from science photons to bits</a:t>
            </a:r>
            <a:endParaRPr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269615" y="4244975"/>
            <a:ext cx="8503494" cy="1981318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2200" dirty="0" smtClean="0"/>
              <a:t>Maxime </a:t>
            </a:r>
            <a:r>
              <a:rPr lang="en-US" sz="2200" dirty="0" smtClean="0"/>
              <a:t>J. Rizzo</a:t>
            </a:r>
          </a:p>
          <a:p>
            <a:pPr algn="ctr"/>
            <a:r>
              <a:rPr lang="en-US" sz="2200" dirty="0" smtClean="0"/>
              <a:t>Postdoctoral Fellow, NASA GSFC</a:t>
            </a:r>
            <a:endParaRPr lang="en-US" sz="2200" dirty="0" smtClean="0"/>
          </a:p>
          <a:p>
            <a:pPr algn="ctr"/>
            <a:endParaRPr lang="en-US" dirty="0"/>
          </a:p>
          <a:p>
            <a:pPr algn="ctr"/>
            <a:r>
              <a:rPr lang="en-US" sz="1900" dirty="0" smtClean="0"/>
              <a:t>Contributors: </a:t>
            </a:r>
            <a:r>
              <a:rPr lang="en-US" sz="1900" dirty="0" smtClean="0"/>
              <a:t>Neil </a:t>
            </a:r>
            <a:r>
              <a:rPr lang="en-US" sz="1900" dirty="0" smtClean="0"/>
              <a:t>Zimmerman, Aki </a:t>
            </a:r>
            <a:r>
              <a:rPr lang="en-US" sz="1900" dirty="0" err="1" smtClean="0"/>
              <a:t>Roberge</a:t>
            </a:r>
            <a:r>
              <a:rPr lang="en-US" sz="1900" dirty="0" smtClean="0"/>
              <a:t>, Tyler Groff </a:t>
            </a:r>
            <a:r>
              <a:rPr lang="en-US" sz="1900" dirty="0" smtClean="0"/>
              <a:t>(NASA GSFC)</a:t>
            </a:r>
          </a:p>
          <a:p>
            <a:pPr algn="ctr"/>
            <a:r>
              <a:rPr lang="en-US" sz="1900" dirty="0" smtClean="0"/>
              <a:t>Ewan </a:t>
            </a:r>
            <a:r>
              <a:rPr lang="en-US" sz="1900" dirty="0"/>
              <a:t>Douglas (MIT/</a:t>
            </a:r>
            <a:r>
              <a:rPr lang="en-US" sz="1900" dirty="0" err="1"/>
              <a:t>Cahoy</a:t>
            </a:r>
            <a:r>
              <a:rPr lang="en-US" sz="1900" dirty="0"/>
              <a:t> Lab</a:t>
            </a:r>
            <a:r>
              <a:rPr lang="en-US" sz="1900" dirty="0" smtClean="0"/>
              <a:t>)</a:t>
            </a:r>
          </a:p>
          <a:p>
            <a:pPr algn="ctr"/>
            <a:r>
              <a:rPr lang="en-US" sz="1900" dirty="0" smtClean="0"/>
              <a:t>Laurent </a:t>
            </a:r>
            <a:r>
              <a:rPr lang="en-US" sz="1900" dirty="0" err="1" smtClean="0"/>
              <a:t>Pueyo</a:t>
            </a:r>
            <a:r>
              <a:rPr lang="en-US" sz="1900" dirty="0" smtClean="0"/>
              <a:t>, Chris Stark </a:t>
            </a:r>
            <a:r>
              <a:rPr lang="en-US" sz="1900" dirty="0" smtClean="0"/>
              <a:t>(</a:t>
            </a:r>
            <a:r>
              <a:rPr lang="en-US" sz="1900" dirty="0" err="1" smtClean="0"/>
              <a:t>STScI</a:t>
            </a:r>
            <a:r>
              <a:rPr lang="en-US" sz="1900" dirty="0" smtClean="0"/>
              <a:t>)</a:t>
            </a:r>
          </a:p>
          <a:p>
            <a:pPr algn="ctr"/>
            <a:r>
              <a:rPr lang="en-US" sz="1900" dirty="0" smtClean="0"/>
              <a:t>John </a:t>
            </a:r>
            <a:r>
              <a:rPr lang="en-US" sz="1900" dirty="0" err="1" smtClean="0"/>
              <a:t>Krist</a:t>
            </a:r>
            <a:r>
              <a:rPr lang="en-US" sz="1900" dirty="0" smtClean="0"/>
              <a:t> (JPL)</a:t>
            </a:r>
            <a:endParaRPr lang="en-US" sz="1900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system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100"/>
            <a:ext cx="9144000" cy="499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lar_System_absolute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09" y="-153934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92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734" y="796481"/>
            <a:ext cx="8958887" cy="5939353"/>
          </a:xfrm>
        </p:spPr>
        <p:txBody>
          <a:bodyPr/>
          <a:lstStyle/>
          <a:p>
            <a:r>
              <a:rPr lang="en-US" dirty="0" smtClean="0"/>
              <a:t>Dust structure is modeled by C. Stark at </a:t>
            </a:r>
            <a:r>
              <a:rPr lang="en-US" dirty="0" err="1" smtClean="0"/>
              <a:t>STScI</a:t>
            </a:r>
            <a:endParaRPr lang="en-US" dirty="0" smtClean="0"/>
          </a:p>
          <a:p>
            <a:pPr lvl="1"/>
            <a:r>
              <a:rPr lang="en-US" dirty="0" smtClean="0"/>
              <a:t>Uses N-body simulations</a:t>
            </a:r>
          </a:p>
          <a:p>
            <a:pPr lvl="1"/>
            <a:r>
              <a:rPr lang="en-US" dirty="0" smtClean="0"/>
              <a:t>Several grain populations</a:t>
            </a:r>
          </a:p>
          <a:p>
            <a:pPr lvl="1"/>
            <a:r>
              <a:rPr lang="en-US" dirty="0" smtClean="0"/>
              <a:t>Includes grain-grain collisions</a:t>
            </a:r>
          </a:p>
          <a:p>
            <a:pPr lvl="1"/>
            <a:r>
              <a:rPr lang="en-US" dirty="0" smtClean="0"/>
              <a:t>Tied to planetary architectures</a:t>
            </a:r>
          </a:p>
          <a:p>
            <a:endParaRPr lang="en-US" dirty="0"/>
          </a:p>
          <a:p>
            <a:r>
              <a:rPr lang="en-US" dirty="0" err="1" smtClean="0"/>
              <a:t>Radiative</a:t>
            </a:r>
            <a:r>
              <a:rPr lang="en-US" dirty="0" smtClean="0"/>
              <a:t> transfer code converts dust density to fluxes</a:t>
            </a:r>
          </a:p>
          <a:p>
            <a:pPr lvl="1"/>
            <a:r>
              <a:rPr lang="en-US" dirty="0" smtClean="0"/>
              <a:t>Dust scatters starlight</a:t>
            </a:r>
          </a:p>
          <a:p>
            <a:pPr lvl="1"/>
            <a:r>
              <a:rPr lang="en-US" dirty="0" smtClean="0"/>
              <a:t>Emits its own light by absorbing stellar photons</a:t>
            </a:r>
          </a:p>
          <a:p>
            <a:endParaRPr lang="en-US" dirty="0"/>
          </a:p>
          <a:p>
            <a:r>
              <a:rPr lang="en-US" dirty="0" smtClean="0"/>
              <a:t>Can vary the overall intensity, the inclination the stellar spectrum,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876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Galactic background</a:t>
            </a:r>
            <a:endParaRPr lang="en-US" dirty="0"/>
          </a:p>
        </p:txBody>
      </p:sp>
      <p:pic>
        <p:nvPicPr>
          <p:cNvPr id="4" name="Picture 3" descr="galaxy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07" y="1262217"/>
            <a:ext cx="8635245" cy="430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72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734" y="796481"/>
            <a:ext cx="8958887" cy="5939353"/>
          </a:xfrm>
        </p:spPr>
        <p:txBody>
          <a:bodyPr/>
          <a:lstStyle/>
          <a:p>
            <a:r>
              <a:rPr lang="en-US" dirty="0" smtClean="0"/>
              <a:t>Models orbital dynamics</a:t>
            </a:r>
          </a:p>
          <a:p>
            <a:pPr lvl="1"/>
            <a:r>
              <a:rPr lang="en-US" dirty="0" smtClean="0"/>
              <a:t>Planets orbit around the star</a:t>
            </a:r>
          </a:p>
          <a:p>
            <a:pPr lvl="1"/>
            <a:r>
              <a:rPr lang="en-US" dirty="0" smtClean="0"/>
              <a:t>Dust structure rotates appropriately</a:t>
            </a:r>
          </a:p>
          <a:p>
            <a:pPr lvl="1"/>
            <a:r>
              <a:rPr lang="en-US" dirty="0" smtClean="0"/>
              <a:t>Background cubes are provided separately so can be moved to simulate proper motion</a:t>
            </a:r>
          </a:p>
          <a:p>
            <a:pPr lvl="1"/>
            <a:endParaRPr lang="en-US" dirty="0"/>
          </a:p>
          <a:p>
            <a:r>
              <a:rPr lang="en-US" dirty="0" smtClean="0"/>
              <a:t>We will distribute 2 solar system models (</a:t>
            </a:r>
            <a:r>
              <a:rPr lang="en-US" dirty="0" err="1" smtClean="0"/>
              <a:t>Roberge</a:t>
            </a:r>
            <a:r>
              <a:rPr lang="en-US" dirty="0" smtClean="0"/>
              <a:t> et al., in prep):</a:t>
            </a:r>
          </a:p>
          <a:p>
            <a:pPr lvl="1"/>
            <a:r>
              <a:rPr lang="en-US" dirty="0" smtClean="0"/>
              <a:t>Modern system</a:t>
            </a:r>
          </a:p>
          <a:p>
            <a:pPr lvl="1"/>
            <a:r>
              <a:rPr lang="en-US" dirty="0" err="1" smtClean="0"/>
              <a:t>Archean</a:t>
            </a:r>
            <a:r>
              <a:rPr lang="en-US" dirty="0" smtClean="0"/>
              <a:t> Eon (3.5 </a:t>
            </a:r>
            <a:r>
              <a:rPr lang="en-US" dirty="0" err="1" smtClean="0"/>
              <a:t>Gyr</a:t>
            </a:r>
            <a:r>
              <a:rPr lang="en-US" dirty="0" smtClean="0"/>
              <a:t> ago)</a:t>
            </a:r>
          </a:p>
          <a:p>
            <a:pPr lvl="1"/>
            <a:endParaRPr lang="en-US" dirty="0"/>
          </a:p>
          <a:p>
            <a:r>
              <a:rPr lang="en-US" dirty="0" smtClean="0"/>
              <a:t>We want to become the benchmark of future coronagraphs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Haystacks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135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734" y="796481"/>
            <a:ext cx="8958887" cy="593935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Convert units</a:t>
            </a:r>
          </a:p>
          <a:p>
            <a:pPr lvl="1"/>
            <a:r>
              <a:rPr lang="en-US" dirty="0" smtClean="0"/>
              <a:t>Section on its own! </a:t>
            </a:r>
            <a:r>
              <a:rPr lang="en-US" dirty="0"/>
              <a:t>Just make </a:t>
            </a:r>
            <a:r>
              <a:rPr lang="en-US" dirty="0" smtClean="0"/>
              <a:t>the units work and you will avoid mistakes (use </a:t>
            </a:r>
            <a:r>
              <a:rPr lang="en-US" dirty="0" err="1" smtClean="0"/>
              <a:t>astropy.units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Haystacks gives Watts per Hz per m2</a:t>
            </a:r>
          </a:p>
          <a:p>
            <a:pPr lvl="1"/>
            <a:r>
              <a:rPr lang="en-US" dirty="0" smtClean="0"/>
              <a:t>Goal is to calculate how many photons per second enter the telescope in the desired </a:t>
            </a:r>
            <a:r>
              <a:rPr lang="en-US" dirty="0" err="1" smtClean="0"/>
              <a:t>bandpass</a:t>
            </a:r>
            <a:endParaRPr lang="en-US" dirty="0" smtClean="0"/>
          </a:p>
          <a:p>
            <a:pPr lvl="1"/>
            <a:r>
              <a:rPr lang="en-US" dirty="0" smtClean="0"/>
              <a:t>Usually things are defined/referenced in </a:t>
            </a:r>
            <a:r>
              <a:rPr lang="en-US" dirty="0" err="1" smtClean="0"/>
              <a:t>Vband</a:t>
            </a:r>
            <a:endParaRPr lang="en-US" dirty="0"/>
          </a:p>
          <a:p>
            <a:pPr lvl="2"/>
            <a:r>
              <a:rPr lang="en-US" dirty="0" smtClean="0"/>
              <a:t>Obtain the bandwidth in Hz</a:t>
            </a:r>
          </a:p>
          <a:p>
            <a:pPr lvl="2"/>
            <a:r>
              <a:rPr lang="en-US" dirty="0" smtClean="0"/>
              <a:t>Obtain the mean photon energy in Joules</a:t>
            </a:r>
          </a:p>
          <a:p>
            <a:pPr lvl="2"/>
            <a:r>
              <a:rPr lang="en-US" dirty="0" smtClean="0"/>
              <a:t>Obtain the effective aperture of the telescope in m2</a:t>
            </a:r>
          </a:p>
          <a:p>
            <a:pPr lvl="1"/>
            <a:r>
              <a:rPr lang="en-US" dirty="0" smtClean="0"/>
              <a:t>Things to watch out for:</a:t>
            </a:r>
          </a:p>
          <a:p>
            <a:pPr lvl="2"/>
            <a:r>
              <a:rPr lang="en-US" dirty="0" smtClean="0"/>
              <a:t>Stellar temperature/type, which change the shape of the stellar spectrum</a:t>
            </a:r>
          </a:p>
          <a:p>
            <a:pPr lvl="2"/>
            <a:r>
              <a:rPr lang="en-US" dirty="0" smtClean="0"/>
              <a:t>If you are trying to determine photon flux in another band, first determine the scaling factor in the reference band, then use a blackbody function to obtain the ratio of your band to </a:t>
            </a:r>
            <a:r>
              <a:rPr lang="en-US" dirty="0" err="1" smtClean="0"/>
              <a:t>Vband</a:t>
            </a:r>
            <a:r>
              <a:rPr lang="en-US" dirty="0" smtClean="0"/>
              <a:t>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all about the units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140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734" y="796481"/>
            <a:ext cx="8958887" cy="5939353"/>
          </a:xfrm>
        </p:spPr>
        <p:txBody>
          <a:bodyPr/>
          <a:lstStyle/>
          <a:p>
            <a:r>
              <a:rPr lang="en-US" dirty="0" smtClean="0"/>
              <a:t>Shaped pupil simulations</a:t>
            </a:r>
          </a:p>
          <a:p>
            <a:pPr lvl="1"/>
            <a:r>
              <a:rPr lang="en-US" dirty="0" smtClean="0"/>
              <a:t>Not a convolution! -&gt; PSF fluctuates on various timescales and spatial frequencies</a:t>
            </a:r>
          </a:p>
          <a:p>
            <a:pPr lvl="2"/>
            <a:r>
              <a:rPr lang="en-US" dirty="0" smtClean="0"/>
              <a:t>Reaction wheels, pointing jitter, thermal drifts</a:t>
            </a:r>
          </a:p>
          <a:p>
            <a:pPr lvl="2"/>
            <a:r>
              <a:rPr lang="en-US" dirty="0" smtClean="0"/>
              <a:t>LOWFS senses the variations but corrects only imperfectly</a:t>
            </a:r>
          </a:p>
          <a:p>
            <a:pPr lvl="1"/>
            <a:r>
              <a:rPr lang="en-US" dirty="0" smtClean="0"/>
              <a:t>First approach:</a:t>
            </a:r>
          </a:p>
          <a:p>
            <a:pPr lvl="2"/>
            <a:r>
              <a:rPr lang="en-US" dirty="0" smtClean="0"/>
              <a:t>Look up OPD residual map fluctuation properties (spatial and time scales)</a:t>
            </a:r>
          </a:p>
          <a:p>
            <a:pPr lvl="2"/>
            <a:r>
              <a:rPr lang="en-US" dirty="0" smtClean="0"/>
              <a:t>Reproduce an OPD map time series</a:t>
            </a:r>
          </a:p>
          <a:p>
            <a:pPr lvl="2"/>
            <a:r>
              <a:rPr lang="en-US" dirty="0" smtClean="0"/>
              <a:t>Apply it to a model PSF using </a:t>
            </a:r>
            <a:r>
              <a:rPr lang="en-US" dirty="0" err="1" smtClean="0"/>
              <a:t>webbpsf</a:t>
            </a:r>
            <a:r>
              <a:rPr lang="en-US" dirty="0" smtClean="0"/>
              <a:t> to build a time series of stellar PSFs</a:t>
            </a:r>
            <a:endParaRPr lang="en-US" dirty="0"/>
          </a:p>
          <a:p>
            <a:pPr lvl="2"/>
            <a:r>
              <a:rPr lang="en-US" dirty="0" smtClean="0"/>
              <a:t>Calculate off-axis PSF for each off-axis pixel</a:t>
            </a:r>
          </a:p>
          <a:p>
            <a:pPr lvl="2"/>
            <a:r>
              <a:rPr lang="en-US" dirty="0" smtClean="0"/>
              <a:t>Have a reference star and a target scene, subtract the two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098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734" y="796481"/>
            <a:ext cx="8958887" cy="5939353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smtClean="0"/>
              <a:t>Shaped pupil simulations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594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734" y="796481"/>
            <a:ext cx="8958887" cy="5939353"/>
          </a:xfrm>
        </p:spPr>
        <p:txBody>
          <a:bodyPr/>
          <a:lstStyle/>
          <a:p>
            <a:r>
              <a:rPr lang="en-US" dirty="0" smtClean="0"/>
              <a:t>Not a convolution!</a:t>
            </a:r>
          </a:p>
          <a:p>
            <a:pPr lvl="1"/>
            <a:r>
              <a:rPr lang="en-US" dirty="0" smtClean="0"/>
              <a:t>PSF fluctuates on various timescales and spatial frequencies</a:t>
            </a:r>
          </a:p>
          <a:p>
            <a:pPr lvl="2"/>
            <a:r>
              <a:rPr lang="en-US" dirty="0" smtClean="0"/>
              <a:t>Reaction wheels, pointing jitter, thermal drifts</a:t>
            </a:r>
          </a:p>
          <a:p>
            <a:pPr lvl="2"/>
            <a:r>
              <a:rPr lang="en-US" dirty="0" smtClean="0"/>
              <a:t>LOWFS senses the variations but corrects only imperfectly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First approach:</a:t>
            </a:r>
          </a:p>
          <a:p>
            <a:pPr marL="741362" lvl="1" indent="-457200">
              <a:buFont typeface="+mj-lt"/>
              <a:buAutoNum type="arabicPeriod"/>
            </a:pPr>
            <a:r>
              <a:rPr lang="en-US" dirty="0" smtClean="0"/>
              <a:t>Look up </a:t>
            </a:r>
            <a:r>
              <a:rPr lang="en-US" dirty="0"/>
              <a:t>residual </a:t>
            </a:r>
            <a:r>
              <a:rPr lang="en-US" dirty="0" smtClean="0"/>
              <a:t>OPD map fluctuation with time (</a:t>
            </a:r>
            <a:r>
              <a:rPr lang="en-US" dirty="0" err="1" smtClean="0"/>
              <a:t>Krist</a:t>
            </a:r>
            <a:r>
              <a:rPr lang="en-US" dirty="0" smtClean="0"/>
              <a:t> et al.)</a:t>
            </a:r>
          </a:p>
          <a:p>
            <a:pPr marL="741362" lvl="1" indent="-457200">
              <a:buFont typeface="+mj-lt"/>
              <a:buAutoNum type="arabicPeriod"/>
            </a:pPr>
            <a:r>
              <a:rPr lang="en-US" dirty="0" smtClean="0"/>
              <a:t>Randomly generate an OPD map time series</a:t>
            </a:r>
          </a:p>
          <a:p>
            <a:pPr marL="741362" lvl="1" indent="-457200">
              <a:buFont typeface="+mj-lt"/>
              <a:buAutoNum type="arabicPeriod"/>
            </a:pPr>
            <a:r>
              <a:rPr lang="en-US" dirty="0" smtClean="0"/>
              <a:t>Apply it to a model PSF to build a time series of stellar PSFs</a:t>
            </a:r>
            <a:endParaRPr lang="en-US" dirty="0"/>
          </a:p>
          <a:p>
            <a:pPr marL="741362" lvl="1" indent="-457200">
              <a:buFont typeface="+mj-lt"/>
              <a:buAutoNum type="arabicPeriod"/>
            </a:pPr>
            <a:r>
              <a:rPr lang="en-US" dirty="0" smtClean="0"/>
              <a:t>Calculate off-axis PSF for each off-axis pixel</a:t>
            </a:r>
          </a:p>
          <a:p>
            <a:pPr marL="741362" lvl="1" indent="-457200">
              <a:buFont typeface="+mj-lt"/>
              <a:buAutoNum type="arabicPeriod"/>
            </a:pPr>
            <a:r>
              <a:rPr lang="en-US" dirty="0" smtClean="0"/>
              <a:t>Produce ideal PSF for reference; apply detector noise to target scene</a:t>
            </a:r>
          </a:p>
          <a:p>
            <a:pPr marL="741362" lvl="1" indent="-457200">
              <a:buFont typeface="+mj-lt"/>
              <a:buAutoNum type="arabicPeriod"/>
            </a:pPr>
            <a:r>
              <a:rPr lang="en-US" dirty="0" smtClean="0"/>
              <a:t>Subtract reference from target!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371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CGI WFE simulations</a:t>
            </a:r>
            <a:endParaRPr lang="en-US" dirty="0"/>
          </a:p>
        </p:txBody>
      </p:sp>
      <p:pic>
        <p:nvPicPr>
          <p:cNvPr id="4" name="psf_wfe_time_serie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657" y="489839"/>
            <a:ext cx="6118500" cy="611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44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734" y="796481"/>
            <a:ext cx="8958887" cy="5939353"/>
          </a:xfrm>
        </p:spPr>
        <p:txBody>
          <a:bodyPr/>
          <a:lstStyle/>
          <a:p>
            <a:r>
              <a:rPr lang="en-US" dirty="0" smtClean="0"/>
              <a:t>WFIRST coronagraph basics</a:t>
            </a:r>
          </a:p>
          <a:p>
            <a:r>
              <a:rPr lang="en-US" dirty="0" smtClean="0"/>
              <a:t>The Haystacks project</a:t>
            </a:r>
          </a:p>
          <a:p>
            <a:r>
              <a:rPr lang="en-US" dirty="0" smtClean="0"/>
              <a:t>Unit conversion</a:t>
            </a:r>
          </a:p>
          <a:p>
            <a:r>
              <a:rPr lang="en-US" dirty="0" smtClean="0"/>
              <a:t>Shaped pupil simulations</a:t>
            </a:r>
          </a:p>
          <a:p>
            <a:r>
              <a:rPr lang="en-US" dirty="0" smtClean="0"/>
              <a:t>Detector noise</a:t>
            </a:r>
          </a:p>
          <a:p>
            <a:r>
              <a:rPr lang="en-US" dirty="0" smtClean="0"/>
              <a:t>Simple post-processing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623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WFIRST bands</a:t>
            </a:r>
            <a:endParaRPr lang="en-US" dirty="0"/>
          </a:p>
        </p:txBody>
      </p:sp>
      <p:pic>
        <p:nvPicPr>
          <p:cNvPr id="5" name="Picture 4" descr="spectra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69" y="1318173"/>
            <a:ext cx="6867248" cy="45781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17183" y="2219218"/>
            <a:ext cx="710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F661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72584" y="3587245"/>
            <a:ext cx="710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F721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16167" y="4663290"/>
            <a:ext cx="710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F883</a:t>
            </a:r>
          </a:p>
        </p:txBody>
      </p:sp>
      <p:sp>
        <p:nvSpPr>
          <p:cNvPr id="9" name="Rectangle 8"/>
          <p:cNvSpPr/>
          <p:nvPr/>
        </p:nvSpPr>
        <p:spPr>
          <a:xfrm>
            <a:off x="5965809" y="6110388"/>
            <a:ext cx="296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+mn-lt"/>
              </a:rPr>
              <a:t>Spectrum from </a:t>
            </a:r>
            <a:r>
              <a:rPr lang="en-US" dirty="0" err="1" smtClean="0">
                <a:latin typeface="+mn-lt"/>
              </a:rPr>
              <a:t>Cahoy</a:t>
            </a:r>
            <a:r>
              <a:rPr lang="en-US" dirty="0" smtClean="0">
                <a:latin typeface="+mn-lt"/>
              </a:rPr>
              <a:t>+ 2010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0252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Varying high-order WFE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90455" y="1311738"/>
            <a:ext cx="4453545" cy="44435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64105" y="928299"/>
            <a:ext cx="8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100pm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325103"/>
            <a:ext cx="4681216" cy="44036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29212" y="955771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10pm</a:t>
            </a:r>
          </a:p>
        </p:txBody>
      </p:sp>
    </p:spTree>
    <p:extLst>
      <p:ext uri="{BB962C8B-B14F-4D97-AF65-F5344CB8AC3E}">
        <p14:creationId xmlns:p14="http://schemas.microsoft.com/office/powerpoint/2010/main" val="33362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734" y="796481"/>
            <a:ext cx="8958887" cy="5939353"/>
          </a:xfrm>
        </p:spPr>
        <p:txBody>
          <a:bodyPr>
            <a:normAutofit/>
          </a:bodyPr>
          <a:lstStyle/>
          <a:p>
            <a:r>
              <a:rPr lang="en-US" dirty="0" smtClean="0"/>
              <a:t>Second approach:</a:t>
            </a:r>
          </a:p>
          <a:p>
            <a:pPr marL="741362" lvl="1" indent="-457200">
              <a:buFont typeface="+mj-lt"/>
              <a:buAutoNum type="arabicPeriod"/>
            </a:pPr>
            <a:r>
              <a:rPr lang="en-US" dirty="0" smtClean="0"/>
              <a:t>Obtain high-fidelity model from JPL </a:t>
            </a:r>
          </a:p>
          <a:p>
            <a:pPr marL="741362" lvl="1" indent="-457200">
              <a:buFont typeface="+mj-lt"/>
              <a:buAutoNum type="arabicPeriod"/>
            </a:pPr>
            <a:r>
              <a:rPr lang="en-US" dirty="0" smtClean="0"/>
              <a:t>Correct observing scenario: look at the reference star; look at the target star, and roll</a:t>
            </a:r>
          </a:p>
          <a:p>
            <a:pPr marL="741362" lvl="1" indent="-457200">
              <a:buFont typeface="+mj-lt"/>
              <a:buAutoNum type="arabicPeriod"/>
            </a:pPr>
            <a:r>
              <a:rPr lang="en-US" dirty="0" smtClean="0"/>
              <a:t>Generate the off-axis PSF on our own</a:t>
            </a:r>
          </a:p>
          <a:p>
            <a:pPr marL="741362" lvl="1" indent="-457200">
              <a:buFont typeface="+mj-lt"/>
              <a:buAutoNum type="arabicPeriod"/>
            </a:pPr>
            <a:r>
              <a:rPr lang="en-US" dirty="0"/>
              <a:t>Produce ideal PSF for reference; apply detector noise to target </a:t>
            </a:r>
            <a:r>
              <a:rPr lang="en-US" dirty="0" smtClean="0"/>
              <a:t>scene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Shaped pupil </a:t>
            </a:r>
            <a:r>
              <a:rPr lang="en-US" dirty="0" smtClean="0"/>
              <a:t>simulations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73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RMS WFE from JPL model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636" y="953855"/>
            <a:ext cx="5912490" cy="42899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08315" y="1887632"/>
            <a:ext cx="1334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Input low-order</a:t>
            </a:r>
          </a:p>
          <a:p>
            <a:pPr algn="ctr"/>
            <a:r>
              <a:rPr lang="en-US" sz="1400" dirty="0" smtClean="0"/>
              <a:t>error (Z5-Z36)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346705" y="3387034"/>
            <a:ext cx="1045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C800"/>
                </a:solidFill>
              </a:rPr>
              <a:t>DM corrected</a:t>
            </a:r>
          </a:p>
          <a:p>
            <a:pPr algn="ctr"/>
            <a:r>
              <a:rPr lang="en-US" sz="1200" dirty="0" smtClean="0">
                <a:solidFill>
                  <a:srgbClr val="00C800"/>
                </a:solidFill>
              </a:rPr>
              <a:t>(16 bit DAC)</a:t>
            </a:r>
            <a:endParaRPr lang="en-US" sz="1200" dirty="0">
              <a:solidFill>
                <a:srgbClr val="00C8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26791" y="4110990"/>
            <a:ext cx="1045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DM corrected</a:t>
            </a:r>
          </a:p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(No DAC)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555" y="5297772"/>
            <a:ext cx="5201605" cy="10398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1255333" y="2019720"/>
            <a:ext cx="6335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(pm)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26791" y="2884826"/>
            <a:ext cx="1045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0070C0"/>
                </a:solidFill>
              </a:rPr>
              <a:t>DM corrected</a:t>
            </a:r>
          </a:p>
          <a:p>
            <a:pPr algn="ctr"/>
            <a:r>
              <a:rPr lang="en-US" sz="1200" dirty="0" smtClean="0">
                <a:solidFill>
                  <a:srgbClr val="0070C0"/>
                </a:solidFill>
              </a:rPr>
              <a:t>(16 bit DAC</a:t>
            </a:r>
          </a:p>
          <a:p>
            <a:pPr algn="ctr"/>
            <a:r>
              <a:rPr lang="en-US" sz="1200" dirty="0" smtClean="0">
                <a:solidFill>
                  <a:srgbClr val="0070C0"/>
                </a:solidFill>
              </a:rPr>
              <a:t>Randomized)</a:t>
            </a:r>
            <a:endParaRPr 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030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SPC IFS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44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734" y="796481"/>
            <a:ext cx="8958887" cy="259002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Model detector noise</a:t>
            </a:r>
          </a:p>
          <a:p>
            <a:pPr lvl="1"/>
            <a:r>
              <a:rPr lang="en-US" dirty="0" smtClean="0"/>
              <a:t>Noise contributors:</a:t>
            </a:r>
          </a:p>
          <a:p>
            <a:pPr lvl="2"/>
            <a:r>
              <a:rPr lang="en-US" dirty="0" smtClean="0"/>
              <a:t>Read noise, Poisson noise, CIC noise, dark current</a:t>
            </a:r>
          </a:p>
          <a:p>
            <a:pPr lvl="2"/>
            <a:r>
              <a:rPr lang="en-US" dirty="0" smtClean="0"/>
              <a:t>Electron multiplying noise &amp; threshold</a:t>
            </a:r>
          </a:p>
          <a:p>
            <a:pPr lvl="2"/>
            <a:r>
              <a:rPr lang="en-US" dirty="0" smtClean="0"/>
              <a:t>Traps!</a:t>
            </a:r>
          </a:p>
          <a:p>
            <a:pPr lvl="1"/>
            <a:r>
              <a:rPr lang="en-US" dirty="0" smtClean="0"/>
              <a:t>Severely impacts things when in low-light environments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Shaped pupil </a:t>
            </a:r>
            <a:r>
              <a:rPr lang="en-US" dirty="0" smtClean="0"/>
              <a:t>simulations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086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08" y="1755434"/>
            <a:ext cx="3984286" cy="36482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112" y="1755434"/>
            <a:ext cx="3984413" cy="365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27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734" y="895136"/>
            <a:ext cx="8958887" cy="515599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Model all WFIRST bands</a:t>
            </a:r>
          </a:p>
          <a:p>
            <a:endParaRPr lang="en-US" dirty="0" smtClean="0"/>
          </a:p>
          <a:p>
            <a:r>
              <a:rPr lang="en-US" dirty="0" smtClean="0"/>
              <a:t>Unit testing</a:t>
            </a:r>
          </a:p>
          <a:p>
            <a:endParaRPr lang="en-US" dirty="0" smtClean="0"/>
          </a:p>
          <a:p>
            <a:r>
              <a:rPr lang="en-US" dirty="0" err="1" smtClean="0"/>
              <a:t>EM+Traps</a:t>
            </a:r>
            <a:r>
              <a:rPr lang="en-US" dirty="0" smtClean="0"/>
              <a:t> detector model</a:t>
            </a:r>
          </a:p>
          <a:p>
            <a:endParaRPr lang="en-US" dirty="0" smtClean="0"/>
          </a:p>
          <a:p>
            <a:r>
              <a:rPr lang="en-US" dirty="0" smtClean="0"/>
              <a:t>Incorporate with IFS simulator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Staged sharing with the community</a:t>
            </a:r>
          </a:p>
          <a:p>
            <a:pPr lvl="1"/>
            <a:r>
              <a:rPr lang="en-US" dirty="0" smtClean="0"/>
              <a:t>Soon: source code and example notebooks</a:t>
            </a:r>
          </a:p>
          <a:p>
            <a:pPr lvl="1"/>
            <a:r>
              <a:rPr lang="en-US" dirty="0" smtClean="0"/>
              <a:t>Later: web-based tool where users can update a model scene and get back a simulated image (similar to WFI tool STIPS*)?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3901" y="6199742"/>
            <a:ext cx="3636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</a:t>
            </a:r>
            <a:r>
              <a:rPr lang="en-US" sz="1400" dirty="0" smtClean="0"/>
              <a:t>http</a:t>
            </a:r>
            <a:r>
              <a:rPr lang="en-US" sz="1400" dirty="0"/>
              <a:t>://</a:t>
            </a:r>
            <a:r>
              <a:rPr lang="en-US" sz="1400" dirty="0" err="1"/>
              <a:t>www.stsci.edu</a:t>
            </a:r>
            <a:r>
              <a:rPr lang="en-US" sz="1400" dirty="0"/>
              <a:t>/</a:t>
            </a:r>
            <a:r>
              <a:rPr lang="en-US" sz="1400" dirty="0" err="1"/>
              <a:t>wfirst</a:t>
            </a:r>
            <a:r>
              <a:rPr lang="en-US" sz="1400" dirty="0"/>
              <a:t>/software/STIPS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9353" y="705996"/>
            <a:ext cx="3557176" cy="355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9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94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Shaped pupil “disk mode”</a:t>
            </a:r>
          </a:p>
          <a:p>
            <a:pPr lvl="1"/>
            <a:r>
              <a:rPr lang="en-US" dirty="0" smtClean="0"/>
              <a:t>6-&gt;20 lambda/D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webbpsf</a:t>
            </a:r>
            <a:r>
              <a:rPr lang="en-US" dirty="0" smtClean="0"/>
              <a:t>/POPPY</a:t>
            </a:r>
          </a:p>
          <a:p>
            <a:r>
              <a:rPr lang="en-US" dirty="0" smtClean="0"/>
              <a:t>Created a look-up table of off-axis PSFs for every sampling element for each filter (~10GB total)</a:t>
            </a:r>
          </a:p>
          <a:p>
            <a:pPr lvl="1"/>
            <a:r>
              <a:rPr lang="en-US" dirty="0" smtClean="0"/>
              <a:t>Used lambda/4D @ 661nm as spatial sampling element</a:t>
            </a:r>
          </a:p>
          <a:p>
            <a:r>
              <a:rPr lang="en-US" dirty="0" smtClean="0"/>
              <a:t>For any input field, bin to correct spatial sampling and multiply each pixel by corresponding off-axis PSF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Coronagraph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37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734" y="796481"/>
            <a:ext cx="8958887" cy="5939353"/>
          </a:xfrm>
        </p:spPr>
        <p:txBody>
          <a:bodyPr/>
          <a:lstStyle/>
          <a:p>
            <a:r>
              <a:rPr lang="en-US" dirty="0" smtClean="0"/>
              <a:t>WFIRST coronagraph basics</a:t>
            </a:r>
          </a:p>
          <a:p>
            <a:pPr lvl="1"/>
            <a:r>
              <a:rPr lang="en-US" dirty="0" smtClean="0"/>
              <a:t>Coronagraph intro (modes,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Targets</a:t>
            </a:r>
          </a:p>
          <a:p>
            <a:pPr lvl="1"/>
            <a:r>
              <a:rPr lang="en-US" dirty="0" smtClean="0"/>
              <a:t>Context of modeling effort (JPL, IFS,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6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Generated 100 realizations of OPD </a:t>
            </a:r>
            <a:r>
              <a:rPr lang="en-US" dirty="0" err="1"/>
              <a:t>wavefront</a:t>
            </a:r>
            <a:r>
              <a:rPr lang="en-US" dirty="0"/>
              <a:t> </a:t>
            </a:r>
            <a:r>
              <a:rPr lang="en-US" dirty="0" smtClean="0"/>
              <a:t>error</a:t>
            </a:r>
          </a:p>
          <a:p>
            <a:pPr lvl="1"/>
            <a:r>
              <a:rPr lang="en-US" dirty="0" smtClean="0"/>
              <a:t>Both low-order and high order</a:t>
            </a:r>
          </a:p>
          <a:p>
            <a:pPr lvl="1"/>
            <a:r>
              <a:rPr lang="en-US" dirty="0" smtClean="0"/>
              <a:t>High-order WFE are scalable</a:t>
            </a:r>
            <a:endParaRPr lang="en-US" dirty="0"/>
          </a:p>
          <a:p>
            <a:r>
              <a:rPr lang="en-US" dirty="0"/>
              <a:t>Averaged the first 50 realizations to generate a ‘library PSF</a:t>
            </a:r>
            <a:r>
              <a:rPr lang="en-US" dirty="0" smtClean="0"/>
              <a:t>’</a:t>
            </a:r>
          </a:p>
          <a:p>
            <a:r>
              <a:rPr lang="en-US" dirty="0"/>
              <a:t>Averaged the last 50 to generate the ‘observed’ </a:t>
            </a:r>
            <a:r>
              <a:rPr lang="en-US" dirty="0" smtClean="0"/>
              <a:t>star, add to the scene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OPD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139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 the detector pixel is lambda/2D @ 661nm</a:t>
            </a:r>
          </a:p>
          <a:p>
            <a:r>
              <a:rPr lang="en-US" dirty="0" smtClean="0"/>
              <a:t>Assume an efficiency factor at the CGI entrance from J. </a:t>
            </a:r>
            <a:r>
              <a:rPr lang="en-US" dirty="0" err="1" smtClean="0"/>
              <a:t>Krist</a:t>
            </a:r>
            <a:endParaRPr lang="en-US" dirty="0" smtClean="0"/>
          </a:p>
          <a:p>
            <a:r>
              <a:rPr lang="en-US" dirty="0" err="1" smtClean="0"/>
              <a:t>webbpsf</a:t>
            </a:r>
            <a:r>
              <a:rPr lang="en-US" dirty="0" smtClean="0"/>
              <a:t> simulates CGI efficiency</a:t>
            </a:r>
          </a:p>
          <a:p>
            <a:r>
              <a:rPr lang="en-US" dirty="0" smtClean="0"/>
              <a:t>Observed 6, 3 and 3 hours in F661, F721, F883</a:t>
            </a:r>
          </a:p>
          <a:p>
            <a:r>
              <a:rPr lang="en-US" dirty="0" smtClean="0"/>
              <a:t>Divide </a:t>
            </a:r>
            <a:r>
              <a:rPr lang="en-US" dirty="0"/>
              <a:t>exposure time into 100 s </a:t>
            </a:r>
            <a:r>
              <a:rPr lang="en-US" dirty="0" smtClean="0"/>
              <a:t>exposures</a:t>
            </a:r>
          </a:p>
          <a:p>
            <a:r>
              <a:rPr lang="en-US" dirty="0" smtClean="0"/>
              <a:t>Assume only Poisson noise on the observed scene, no noise on the ‘library PSF’</a:t>
            </a:r>
          </a:p>
          <a:p>
            <a:r>
              <a:rPr lang="en-US" dirty="0" smtClean="0"/>
              <a:t>Assume QE, dark current, CIC, read noise from Harding et al. 2016 paper</a:t>
            </a:r>
          </a:p>
          <a:p>
            <a:r>
              <a:rPr lang="en-US" dirty="0" smtClean="0"/>
              <a:t>No photon counting mode, EM-noise, or traps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Detector sampling and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861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Varying high-order WFE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386" y="1297631"/>
            <a:ext cx="4396614" cy="44036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4316" y="903780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25pm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103"/>
            <a:ext cx="4681216" cy="44036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29212" y="955771"/>
            <a:ext cx="762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10pm</a:t>
            </a:r>
          </a:p>
        </p:txBody>
      </p:sp>
    </p:spTree>
    <p:extLst>
      <p:ext uri="{BB962C8B-B14F-4D97-AF65-F5344CB8AC3E}">
        <p14:creationId xmlns:p14="http://schemas.microsoft.com/office/powerpoint/2010/main" val="1834268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WFIRST Coronagraph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3499"/>
            <a:ext cx="9144000" cy="588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27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734" y="859454"/>
            <a:ext cx="8958887" cy="3580224"/>
          </a:xfrm>
        </p:spPr>
        <p:txBody>
          <a:bodyPr/>
          <a:lstStyle/>
          <a:p>
            <a:r>
              <a:rPr lang="en-US" dirty="0" smtClean="0"/>
              <a:t>&lt;1e-8 raw contrast</a:t>
            </a:r>
          </a:p>
          <a:p>
            <a:r>
              <a:rPr lang="en-US" dirty="0" smtClean="0"/>
              <a:t>Expected &gt;10x gain in post-processing</a:t>
            </a:r>
          </a:p>
          <a:p>
            <a:r>
              <a:rPr lang="en-US" dirty="0" smtClean="0"/>
              <a:t>3 modes: </a:t>
            </a:r>
          </a:p>
          <a:p>
            <a:pPr lvl="1"/>
            <a:r>
              <a:rPr lang="en-US" dirty="0" smtClean="0"/>
              <a:t>Hybrid </a:t>
            </a:r>
            <a:r>
              <a:rPr lang="en-US" dirty="0" err="1" smtClean="0"/>
              <a:t>Lyot</a:t>
            </a:r>
            <a:endParaRPr lang="en-US" dirty="0" smtClean="0"/>
          </a:p>
          <a:p>
            <a:pPr lvl="1"/>
            <a:r>
              <a:rPr lang="en-US" dirty="0" smtClean="0"/>
              <a:t>Shaped Pupil – Disk mode</a:t>
            </a:r>
          </a:p>
          <a:p>
            <a:pPr lvl="1"/>
            <a:r>
              <a:rPr lang="en-US" dirty="0" smtClean="0"/>
              <a:t>Shaped Pupil – bowtie + Integral Field Spectrograph</a:t>
            </a:r>
          </a:p>
          <a:p>
            <a:r>
              <a:rPr lang="en-US" dirty="0" smtClean="0"/>
              <a:t>&gt;16 currently known planet candidates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and targets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4222725"/>
            <a:ext cx="2870200" cy="222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34" y="4222725"/>
            <a:ext cx="2870636" cy="2383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116" y="4235425"/>
            <a:ext cx="34417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14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734" y="796481"/>
            <a:ext cx="8958887" cy="5939353"/>
          </a:xfrm>
        </p:spPr>
        <p:txBody>
          <a:bodyPr/>
          <a:lstStyle/>
          <a:p>
            <a:r>
              <a:rPr lang="en-US" dirty="0" smtClean="0"/>
              <a:t>JPL is modeling lead</a:t>
            </a:r>
          </a:p>
          <a:p>
            <a:pPr lvl="1"/>
            <a:r>
              <a:rPr lang="en-US" dirty="0" smtClean="0"/>
              <a:t>High-fidelity model of the CGI with their software “PROPER”</a:t>
            </a:r>
          </a:p>
          <a:p>
            <a:pPr lvl="1"/>
            <a:r>
              <a:rPr lang="en-US" dirty="0" smtClean="0"/>
              <a:t>Includes dynamic LOWFS and DM corrections</a:t>
            </a:r>
          </a:p>
          <a:p>
            <a:pPr lvl="1"/>
            <a:r>
              <a:rPr lang="en-US" dirty="0" smtClean="0"/>
              <a:t>Takes many days to run a typical observing scenario</a:t>
            </a:r>
          </a:p>
          <a:p>
            <a:pPr lvl="1"/>
            <a:r>
              <a:rPr lang="en-US" dirty="0" smtClean="0"/>
              <a:t>Does not include detector noise and post-processing techniques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NASA Goddard is building IFS</a:t>
            </a:r>
          </a:p>
          <a:p>
            <a:pPr lvl="1"/>
            <a:r>
              <a:rPr lang="en-US" dirty="0" smtClean="0"/>
              <a:t>Need simulations to study trade-offs and optimize parameters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Science investigation teams (SITs) need ‘toy models’ to play with to refine the post-processing factor gain, tune the science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of effort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098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734" y="796481"/>
            <a:ext cx="8958887" cy="5939353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 smtClean="0"/>
              <a:t>The ‘Haystacks’ project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650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5734" y="796481"/>
            <a:ext cx="8958887" cy="5939353"/>
          </a:xfrm>
        </p:spPr>
        <p:txBody>
          <a:bodyPr/>
          <a:lstStyle/>
          <a:p>
            <a:r>
              <a:rPr lang="en-US" dirty="0" smtClean="0"/>
              <a:t>The Haystacks project</a:t>
            </a:r>
          </a:p>
          <a:p>
            <a:pPr lvl="1"/>
            <a:r>
              <a:rPr lang="en-US" dirty="0" smtClean="0"/>
              <a:t>Context</a:t>
            </a:r>
          </a:p>
          <a:p>
            <a:pPr lvl="1"/>
            <a:r>
              <a:rPr lang="en-US" dirty="0" smtClean="0"/>
              <a:t>Stars &amp; Planets</a:t>
            </a:r>
          </a:p>
          <a:p>
            <a:pPr lvl="1"/>
            <a:r>
              <a:rPr lang="en-US" dirty="0" smtClean="0"/>
              <a:t>Dust</a:t>
            </a:r>
          </a:p>
          <a:p>
            <a:pPr lvl="1"/>
            <a:r>
              <a:rPr lang="en-US" dirty="0" smtClean="0"/>
              <a:t>Noise and confusion</a:t>
            </a:r>
          </a:p>
          <a:p>
            <a:pPr lvl="2"/>
            <a:r>
              <a:rPr lang="en-US" dirty="0" smtClean="0"/>
              <a:t>Galaxies</a:t>
            </a:r>
          </a:p>
          <a:p>
            <a:pPr lvl="2"/>
            <a:r>
              <a:rPr lang="en-US" dirty="0" smtClean="0"/>
              <a:t>Local dust</a:t>
            </a:r>
          </a:p>
          <a:p>
            <a:pPr lvl="2"/>
            <a:r>
              <a:rPr lang="en-US" dirty="0" smtClean="0"/>
              <a:t>Background stars</a:t>
            </a:r>
          </a:p>
          <a:p>
            <a:pPr lvl="1"/>
            <a:r>
              <a:rPr lang="en-US" dirty="0" smtClean="0"/>
              <a:t>Orbital dynamics</a:t>
            </a:r>
          </a:p>
          <a:p>
            <a:pPr lvl="1"/>
            <a:r>
              <a:rPr lang="en-US" dirty="0" smtClean="0"/>
              <a:t>Deliverables</a:t>
            </a:r>
          </a:p>
          <a:p>
            <a:pPr lvl="1"/>
            <a:r>
              <a:rPr lang="en-US" dirty="0" smtClean="0"/>
              <a:t>Created as a benchmark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098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12" y="1101732"/>
            <a:ext cx="4642011" cy="4491662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58" y="1262009"/>
            <a:ext cx="4642011" cy="4491662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CGI simulated scenes: “Haystacks”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758" y="1442492"/>
            <a:ext cx="4642011" cy="4491662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5280123" y="1442492"/>
            <a:ext cx="3932452" cy="4002955"/>
          </a:xfrm>
        </p:spPr>
        <p:txBody>
          <a:bodyPr>
            <a:normAutofit/>
          </a:bodyPr>
          <a:lstStyle/>
          <a:p>
            <a:r>
              <a:rPr lang="en-US" dirty="0" smtClean="0"/>
              <a:t>Lead by </a:t>
            </a:r>
            <a:r>
              <a:rPr lang="en-US" dirty="0" err="1" smtClean="0"/>
              <a:t>Dr</a:t>
            </a:r>
            <a:r>
              <a:rPr lang="en-US" dirty="0" smtClean="0"/>
              <a:t> Aki </a:t>
            </a:r>
            <a:r>
              <a:rPr lang="en-US" dirty="0" err="1" smtClean="0"/>
              <a:t>Roberge</a:t>
            </a:r>
            <a:r>
              <a:rPr lang="en-US" dirty="0" smtClean="0"/>
              <a:t> at GSFC</a:t>
            </a:r>
          </a:p>
          <a:p>
            <a:r>
              <a:rPr lang="en-US" dirty="0" smtClean="0"/>
              <a:t>Suite of models of realistic </a:t>
            </a:r>
            <a:r>
              <a:rPr lang="en-US" dirty="0" err="1" smtClean="0"/>
              <a:t>extrasolar</a:t>
            </a:r>
            <a:r>
              <a:rPr lang="en-US" dirty="0" smtClean="0"/>
              <a:t> systems</a:t>
            </a:r>
          </a:p>
          <a:p>
            <a:r>
              <a:rPr lang="en-US" dirty="0" smtClean="0"/>
              <a:t>Spatially and spectrally resolved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8588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WFIRST Template">
  <a:themeElements>
    <a:clrScheme name="Custom 5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FFB712"/>
      </a:accent1>
      <a:accent2>
        <a:srgbClr val="F27810"/>
      </a:accent2>
      <a:accent3>
        <a:srgbClr val="E4C402"/>
      </a:accent3>
      <a:accent4>
        <a:srgbClr val="7DC1EF"/>
      </a:accent4>
      <a:accent5>
        <a:srgbClr val="21449B"/>
      </a:accent5>
      <a:accent6>
        <a:srgbClr val="E67A1F"/>
      </a:accent6>
      <a:hlink>
        <a:srgbClr val="8DA440"/>
      </a:hlink>
      <a:folHlink>
        <a:srgbClr val="4C4F3F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le WFIRST">
  <a:themeElements>
    <a:clrScheme name="Custom 5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FFB712"/>
      </a:accent1>
      <a:accent2>
        <a:srgbClr val="F27810"/>
      </a:accent2>
      <a:accent3>
        <a:srgbClr val="E4C402"/>
      </a:accent3>
      <a:accent4>
        <a:srgbClr val="7DC1EF"/>
      </a:accent4>
      <a:accent5>
        <a:srgbClr val="21449B"/>
      </a:accent5>
      <a:accent6>
        <a:srgbClr val="E67A1F"/>
      </a:accent6>
      <a:hlink>
        <a:srgbClr val="8DA440"/>
      </a:hlink>
      <a:folHlink>
        <a:srgbClr val="4C4F3F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6833</TotalTime>
  <Words>1172</Words>
  <Application>Microsoft Macintosh PowerPoint</Application>
  <PresentationFormat>On-screen Show (4:3)</PresentationFormat>
  <Paragraphs>194</Paragraphs>
  <Slides>32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WFIRST Template</vt:lpstr>
      <vt:lpstr>Title WFIRST</vt:lpstr>
      <vt:lpstr>Simulating exoplanet direct imaging: from science photons to bits</vt:lpstr>
      <vt:lpstr>Overview</vt:lpstr>
      <vt:lpstr>Overview</vt:lpstr>
      <vt:lpstr>WFIRST Coronagraph</vt:lpstr>
      <vt:lpstr>Performance and targets</vt:lpstr>
      <vt:lpstr>Context of effort</vt:lpstr>
      <vt:lpstr>PowerPoint Presentation</vt:lpstr>
      <vt:lpstr>Overview</vt:lpstr>
      <vt:lpstr>CGI simulated scenes: “Haystacks”</vt:lpstr>
      <vt:lpstr>Solar system</vt:lpstr>
      <vt:lpstr>PowerPoint Presentation</vt:lpstr>
      <vt:lpstr>Dust</vt:lpstr>
      <vt:lpstr>Galactic background</vt:lpstr>
      <vt:lpstr>Haystacks features</vt:lpstr>
      <vt:lpstr>It’s all about the units</vt:lpstr>
      <vt:lpstr>Overview</vt:lpstr>
      <vt:lpstr>PowerPoint Presentation</vt:lpstr>
      <vt:lpstr>Overview</vt:lpstr>
      <vt:lpstr>CGI WFE simulations</vt:lpstr>
      <vt:lpstr>WFIRST bands</vt:lpstr>
      <vt:lpstr>Varying high-order WFE</vt:lpstr>
      <vt:lpstr>Shaped pupil simulations</vt:lpstr>
      <vt:lpstr>RMS WFE from JPL model</vt:lpstr>
      <vt:lpstr>SPC IFS results</vt:lpstr>
      <vt:lpstr>Shaped pupil simulations</vt:lpstr>
      <vt:lpstr>Traps</vt:lpstr>
      <vt:lpstr>Next steps</vt:lpstr>
      <vt:lpstr>Backup slides</vt:lpstr>
      <vt:lpstr>Coronagraph model</vt:lpstr>
      <vt:lpstr>OPD errors</vt:lpstr>
      <vt:lpstr>Detector sampling and noise</vt:lpstr>
      <vt:lpstr>Varying high-order WFE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CRISPY Coronagraph Rapid Imaging Spectrograph in Python</dc:title>
  <cp:lastModifiedBy>Maxime J. Rizzo</cp:lastModifiedBy>
  <cp:revision>113</cp:revision>
  <dcterms:modified xsi:type="dcterms:W3CDTF">2017-03-02T12:39:07Z</dcterms:modified>
</cp:coreProperties>
</file>